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7" r:id="rId4"/>
    <p:sldId id="258"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8" d="100"/>
          <a:sy n="78" d="100"/>
        </p:scale>
        <p:origin x="1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44CFE-B2BA-4D21-870A-A5BB528628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FE8700-D654-4AAE-A465-882BCF4BF1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755CDB-9E3F-4C4C-91FB-95C77201CEE8}"/>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5" name="Footer Placeholder 4">
            <a:extLst>
              <a:ext uri="{FF2B5EF4-FFF2-40B4-BE49-F238E27FC236}">
                <a16:creationId xmlns:a16="http://schemas.microsoft.com/office/drawing/2014/main" id="{DF3413FF-A546-4CA2-9566-6D9ECAC7A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0994D-D434-4521-9227-FC7335C31F83}"/>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1497621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83BA-6B05-4170-BCB2-10104C51FB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487E59-E88B-4DD8-9775-03AB4FC659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2DCE9-BFAE-4AF6-86CE-021D99D114AB}"/>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5" name="Footer Placeholder 4">
            <a:extLst>
              <a:ext uri="{FF2B5EF4-FFF2-40B4-BE49-F238E27FC236}">
                <a16:creationId xmlns:a16="http://schemas.microsoft.com/office/drawing/2014/main" id="{177BD9B8-311A-4B06-881B-DC51548DC4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02B57B-06DE-46B0-B39B-CCDDF8E24713}"/>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631049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A446EE-1869-4C52-8937-6B12BE36FD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39BA39-9BBC-4B36-ACD4-20A8D9BC77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01B317-762B-4989-BFC1-C187C43972AD}"/>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5" name="Footer Placeholder 4">
            <a:extLst>
              <a:ext uri="{FF2B5EF4-FFF2-40B4-BE49-F238E27FC236}">
                <a16:creationId xmlns:a16="http://schemas.microsoft.com/office/drawing/2014/main" id="{842C3650-A481-4435-9C15-34942F8AE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B61F30-AD52-4CE3-BB76-DD52AF017975}"/>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8323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88C8B-459C-4F3F-A4E5-520BDE798E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148080-7A80-43FF-BEDD-DCC1A1DE35D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66EA7E-2E3E-4541-B08D-0E4786CFAC97}"/>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5" name="Footer Placeholder 4">
            <a:extLst>
              <a:ext uri="{FF2B5EF4-FFF2-40B4-BE49-F238E27FC236}">
                <a16:creationId xmlns:a16="http://schemas.microsoft.com/office/drawing/2014/main" id="{C5648699-72CC-4B7B-91D9-F7DBE09CA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9B3458-3233-4133-B6C9-C1670CC24CE2}"/>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166748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E6768-4FD7-42BE-888D-1BACF7695C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16AC51-E187-4FDC-8476-8C49316305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64182E3-DB8C-4880-8F17-3D7CF9F5AAFD}"/>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5" name="Footer Placeholder 4">
            <a:extLst>
              <a:ext uri="{FF2B5EF4-FFF2-40B4-BE49-F238E27FC236}">
                <a16:creationId xmlns:a16="http://schemas.microsoft.com/office/drawing/2014/main" id="{3BC9951A-96FB-441E-8882-FCE1448BE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696A3A-6800-4136-8A67-2C1EB0AD4AE3}"/>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71856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CFDD2-9390-45A7-8254-F3956A0EBA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F74207-6200-4C41-AD5A-8A52EC64A94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7884CA-B32E-48AF-9461-86435381D34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D5FE9C-BF46-4B3B-8E1A-E81C1CCA2267}"/>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6" name="Footer Placeholder 5">
            <a:extLst>
              <a:ext uri="{FF2B5EF4-FFF2-40B4-BE49-F238E27FC236}">
                <a16:creationId xmlns:a16="http://schemas.microsoft.com/office/drawing/2014/main" id="{E112DAF6-2632-4882-9184-AFB7C21840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71B76E-26E1-476A-A620-C08802FA1AC6}"/>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409123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B47F-12DD-4315-A53D-7A2BA62F4A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F0F049-0753-400E-B92E-85E9972DEB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A70B11D-8AFD-4D01-938C-D061B2A4E1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A07C3-3D2F-418A-8B84-EBAE07B8B1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1F80F4-D965-4289-840F-4A4BEC48CA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F183DE-DBB3-4839-8CE3-6A0FC6338F50}"/>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8" name="Footer Placeholder 7">
            <a:extLst>
              <a:ext uri="{FF2B5EF4-FFF2-40B4-BE49-F238E27FC236}">
                <a16:creationId xmlns:a16="http://schemas.microsoft.com/office/drawing/2014/main" id="{2155CA8C-A208-4895-8121-9C1010D038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123AC4-3C18-4DA4-A075-B6245E6B7024}"/>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4025330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F4CA0-FE81-4B50-9936-A1064227BA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8A886D-1FEC-4CED-A659-CDB48EABE057}"/>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4" name="Footer Placeholder 3">
            <a:extLst>
              <a:ext uri="{FF2B5EF4-FFF2-40B4-BE49-F238E27FC236}">
                <a16:creationId xmlns:a16="http://schemas.microsoft.com/office/drawing/2014/main" id="{2557561A-34EF-4A4B-8274-F02AF71E11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BD5639-7838-4ACB-B2CA-D539DBE35F00}"/>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20859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D483C9-3672-4DB2-B339-FF59F749BFFC}"/>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3" name="Footer Placeholder 2">
            <a:extLst>
              <a:ext uri="{FF2B5EF4-FFF2-40B4-BE49-F238E27FC236}">
                <a16:creationId xmlns:a16="http://schemas.microsoft.com/office/drawing/2014/main" id="{E9B08336-34AC-482E-A501-3346EE0FD4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8BA9B-8747-41F3-B264-F73248DE020A}"/>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7727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512B7-656D-4866-ACC5-B64A28AD5E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06A216-240A-455B-8CA7-D7949BCC41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446EED-9174-4392-97E0-B9C8C80A1E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ABEA90-0652-4DC4-A65E-E717BB8DAD61}"/>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6" name="Footer Placeholder 5">
            <a:extLst>
              <a:ext uri="{FF2B5EF4-FFF2-40B4-BE49-F238E27FC236}">
                <a16:creationId xmlns:a16="http://schemas.microsoft.com/office/drawing/2014/main" id="{23A64E29-6784-44EA-9D60-03E1C76DED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B81F3-2D0A-428D-A0FD-4D4E42493C02}"/>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16058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977CA-966C-4D7D-A616-A17B090FD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CA7A6D-AD52-441B-A2C9-A8FDEFF2C7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1F7E18-CFEE-4A8A-922D-F8553012FB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88ADA5-EB39-48CA-90E8-A4C769DCEF6E}"/>
              </a:ext>
            </a:extLst>
          </p:cNvPr>
          <p:cNvSpPr>
            <a:spLocks noGrp="1"/>
          </p:cNvSpPr>
          <p:nvPr>
            <p:ph type="dt" sz="half" idx="10"/>
          </p:nvPr>
        </p:nvSpPr>
        <p:spPr/>
        <p:txBody>
          <a:bodyPr/>
          <a:lstStyle/>
          <a:p>
            <a:fld id="{54B1F8D0-6C9D-4407-A150-3FD55CA6262A}" type="datetimeFigureOut">
              <a:rPr lang="en-US" smtClean="0"/>
              <a:t>8/22/2017</a:t>
            </a:fld>
            <a:endParaRPr lang="en-US"/>
          </a:p>
        </p:txBody>
      </p:sp>
      <p:sp>
        <p:nvSpPr>
          <p:cNvPr id="6" name="Footer Placeholder 5">
            <a:extLst>
              <a:ext uri="{FF2B5EF4-FFF2-40B4-BE49-F238E27FC236}">
                <a16:creationId xmlns:a16="http://schemas.microsoft.com/office/drawing/2014/main" id="{760DAF94-C87E-43C8-AF2F-96465C0F87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3AF5F-EBC0-466F-BE0F-19AE36C03070}"/>
              </a:ext>
            </a:extLst>
          </p:cNvPr>
          <p:cNvSpPr>
            <a:spLocks noGrp="1"/>
          </p:cNvSpPr>
          <p:nvPr>
            <p:ph type="sldNum" sz="quarter" idx="12"/>
          </p:nvPr>
        </p:nvSpPr>
        <p:spPr/>
        <p:txBody>
          <a:bodyPr/>
          <a:lstStyle/>
          <a:p>
            <a:fld id="{152468D2-FCE2-401E-92D1-B54BB4DACEF4}" type="slidenum">
              <a:rPr lang="en-US" smtClean="0"/>
              <a:t>‹#›</a:t>
            </a:fld>
            <a:endParaRPr lang="en-US"/>
          </a:p>
        </p:txBody>
      </p:sp>
    </p:spTree>
    <p:extLst>
      <p:ext uri="{BB962C8B-B14F-4D97-AF65-F5344CB8AC3E}">
        <p14:creationId xmlns:p14="http://schemas.microsoft.com/office/powerpoint/2010/main" val="359831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E46EE8-6D1D-4C9C-A1CD-F9E6026A11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733116-56A6-470E-819D-41DDBD8871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08DA9-A5A7-4E81-AB6C-55E39BC08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1F8D0-6C9D-4407-A150-3FD55CA6262A}" type="datetimeFigureOut">
              <a:rPr lang="en-US" smtClean="0"/>
              <a:t>8/22/2017</a:t>
            </a:fld>
            <a:endParaRPr lang="en-US"/>
          </a:p>
        </p:txBody>
      </p:sp>
      <p:sp>
        <p:nvSpPr>
          <p:cNvPr id="5" name="Footer Placeholder 4">
            <a:extLst>
              <a:ext uri="{FF2B5EF4-FFF2-40B4-BE49-F238E27FC236}">
                <a16:creationId xmlns:a16="http://schemas.microsoft.com/office/drawing/2014/main" id="{A7F55700-08CF-466B-BFA9-AC0EE3C7DF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327525-C82F-48B7-849E-060D84AA0E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468D2-FCE2-401E-92D1-B54BB4DACEF4}" type="slidenum">
              <a:rPr lang="en-US" smtClean="0"/>
              <a:t>‹#›</a:t>
            </a:fld>
            <a:endParaRPr lang="en-US"/>
          </a:p>
        </p:txBody>
      </p:sp>
    </p:spTree>
    <p:extLst>
      <p:ext uri="{BB962C8B-B14F-4D97-AF65-F5344CB8AC3E}">
        <p14:creationId xmlns:p14="http://schemas.microsoft.com/office/powerpoint/2010/main" val="3683210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BD1315-DD10-4C82-9C30-6196F9A5C010}"/>
              </a:ext>
            </a:extLst>
          </p:cNvPr>
          <p:cNvSpPr/>
          <p:nvPr/>
        </p:nvSpPr>
        <p:spPr>
          <a:xfrm>
            <a:off x="108154" y="150192"/>
            <a:ext cx="7983793" cy="6811352"/>
          </a:xfrm>
          <a:prstGeom prst="rect">
            <a:avLst/>
          </a:prstGeom>
        </p:spPr>
        <p:txBody>
          <a:bodyPr wrap="square">
            <a:spAutoFit/>
          </a:bodyPr>
          <a:lstStyle/>
          <a:p>
            <a:pPr>
              <a:lnSpc>
                <a:spcPct val="107000"/>
              </a:lnSpc>
            </a:pP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the Route 4 Greenbelt dates back to 1933 and was created with the intention to create a</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favorable impression upon all those entering Teaneck by way of the Route 4 state highway;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this area, extending from the Englewood border to River Road and consisting of publicly owned property along Route 4, has been planted with shrubbery and flowers to beautify the area;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the Greenbelt serves as an effective visual and sound buffer to prevent imposition of highway traffic and commercial development into the adjacent residential areas, thereby improving the quality of life and increasing the property values of those residences near the highway;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Block 4102, Lot 27, a .94-acre wooded property on the south side of Route 4 at the Englewood border, is protected under an Agreement and Restrictions document, dated December 20, 1966, executed by the Mayor of Teaneck and the Commissioner of the Department of Conservation and Economic Development (the predecessor of the Department of Environmental Protection), which acknowledges the Township’s acceptance of Green Acres funds for the purchase and includes a map of the funded property and any such Green Acres funded parkland cannot be used for other than recreation and conservation purposes;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Block 6002, Lot 10, the 4.92-acre wooded Route 4 buffer adjoining Alfred Avenue, was acquired by the township from the Phelps Estate with provisions specified on deed page 6 (Deed Book 2953, Deed Book Page 101) that the property can be used “only for public park purposes”; and</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WHEREAS, the State Historic Preservation Office of the New Jersey Department of Environmental</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Protection determined in its September 1, 2015, opinion that the entire Route 4 Greenbelt meets all the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office’s criteria and has been deemed eligible for designation as an historic district;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the Township Council reaffirms its April 1987 Resolution 118-87 calling for permanent historic preservation of the Route 4 Greenbelt, one of many such resolutions passed by the Township Council in the past several decades that have advocated for preservation of the Greenbelt and expressed opposition to commercialization of the Route 4 corridor;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WHEREAS; this Township Council would like to maintain this Greenbelt in its present form and has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determined that the Greenbelt in its entirety shall be designated and dedicated as a historic landmark,</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NOW, THEREFORE, BE IT RESOLVED, by the Township Council of the Township of Teaneck, that the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Township Attorney shall be directed to submit all necessary applications to have the Route 4 Greenbelt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Open Space Corridor Historic District listed on the New Jersey and National Registers of Historic Places;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BE IT FURTHER RESOLVED, that the Township Manager and Attorney shall be directed to work with the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200" dirty="0">
                <a:latin typeface="Calibri" panose="020F0502020204030204" pitchFamily="34" charset="0"/>
                <a:ea typeface="Calibri" panose="020F0502020204030204" pitchFamily="34" charset="0"/>
                <a:cs typeface="Calibri" panose="020F0502020204030204" pitchFamily="34" charset="0"/>
              </a:rPr>
              <a:t>Green Acres Program in the NJDEP to identify any and all township-owned properties acquired with funds from the state that are encumbered under restrictions that limit use of such properties to recreation and conservation purposes; and</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BE IT FURTHER RESOLVED, that all township-owned properties constituting the Route 4 Greenbelt shall be added to the township’s Recreation and Open Space Inventory with the New Jersey Department of Environmental Protection’s Green Acres program.</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0188F148-C2CC-44BC-8774-C3548D328917}"/>
              </a:ext>
            </a:extLst>
          </p:cNvPr>
          <p:cNvSpPr txBox="1"/>
          <p:nvPr/>
        </p:nvSpPr>
        <p:spPr>
          <a:xfrm>
            <a:off x="2019284" y="-34474"/>
            <a:ext cx="4981284" cy="369332"/>
          </a:xfrm>
          <a:prstGeom prst="rect">
            <a:avLst/>
          </a:prstGeom>
          <a:noFill/>
        </p:spPr>
        <p:txBody>
          <a:bodyPr wrap="square" rtlCol="0">
            <a:spAutoFit/>
          </a:bodyPr>
          <a:lstStyle/>
          <a:p>
            <a:r>
              <a:rPr lang="en-US" b="1" dirty="0">
                <a:solidFill>
                  <a:srgbClr val="FF0000"/>
                </a:solidFill>
              </a:rPr>
              <a:t>ORIGINAL Sohn 160-2017 Resolution</a:t>
            </a:r>
          </a:p>
        </p:txBody>
      </p:sp>
      <p:sp>
        <p:nvSpPr>
          <p:cNvPr id="4" name="TextBox 3">
            <a:extLst>
              <a:ext uri="{FF2B5EF4-FFF2-40B4-BE49-F238E27FC236}">
                <a16:creationId xmlns:a16="http://schemas.microsoft.com/office/drawing/2014/main" id="{183F91D3-49F7-4800-8E1E-B79F2EAF53BA}"/>
              </a:ext>
            </a:extLst>
          </p:cNvPr>
          <p:cNvSpPr txBox="1"/>
          <p:nvPr/>
        </p:nvSpPr>
        <p:spPr>
          <a:xfrm>
            <a:off x="8091947" y="150192"/>
            <a:ext cx="4011563" cy="923330"/>
          </a:xfrm>
          <a:prstGeom prst="rect">
            <a:avLst/>
          </a:prstGeom>
          <a:noFill/>
        </p:spPr>
        <p:txBody>
          <a:bodyPr wrap="square" rtlCol="0">
            <a:spAutoFit/>
          </a:bodyPr>
          <a:lstStyle/>
          <a:p>
            <a:pPr algn="ctr"/>
            <a:r>
              <a:rPr lang="en-US" b="1" dirty="0">
                <a:solidFill>
                  <a:srgbClr val="FF0000"/>
                </a:solidFill>
              </a:rPr>
              <a:t>Just Two Amendments to 160-20176 were considered by Council - and</a:t>
            </a:r>
          </a:p>
          <a:p>
            <a:pPr algn="ctr"/>
            <a:r>
              <a:rPr lang="en-US" b="1" dirty="0">
                <a:solidFill>
                  <a:srgbClr val="FF0000"/>
                </a:solidFill>
              </a:rPr>
              <a:t>both passed!</a:t>
            </a:r>
          </a:p>
        </p:txBody>
      </p:sp>
      <p:sp>
        <p:nvSpPr>
          <p:cNvPr id="5" name="TextBox 4">
            <a:extLst>
              <a:ext uri="{FF2B5EF4-FFF2-40B4-BE49-F238E27FC236}">
                <a16:creationId xmlns:a16="http://schemas.microsoft.com/office/drawing/2014/main" id="{530773E2-4610-41AA-975E-473D39D7AE74}"/>
              </a:ext>
            </a:extLst>
          </p:cNvPr>
          <p:cNvSpPr txBox="1"/>
          <p:nvPr/>
        </p:nvSpPr>
        <p:spPr>
          <a:xfrm>
            <a:off x="8615536" y="2753446"/>
            <a:ext cx="3288849" cy="830997"/>
          </a:xfrm>
          <a:prstGeom prst="rect">
            <a:avLst/>
          </a:prstGeom>
          <a:noFill/>
        </p:spPr>
        <p:txBody>
          <a:bodyPr wrap="none" rtlCol="0">
            <a:spAutoFit/>
          </a:bodyPr>
          <a:lstStyle/>
          <a:p>
            <a:r>
              <a:rPr lang="en-US" sz="1200" b="1" dirty="0"/>
              <a:t>Amendment 1 –remove paragraph - passed 5-2</a:t>
            </a:r>
          </a:p>
          <a:p>
            <a:r>
              <a:rPr lang="en-US" sz="1200" dirty="0"/>
              <a:t>Removes reference to Block 6002 Lot 10</a:t>
            </a:r>
            <a:br>
              <a:rPr lang="en-US" sz="1200" dirty="0"/>
            </a:br>
            <a:r>
              <a:rPr lang="en-US" sz="1200" dirty="0"/>
              <a:t>in order not to further jeopardize Township</a:t>
            </a:r>
            <a:br>
              <a:rPr lang="en-US" sz="1200" dirty="0"/>
            </a:br>
            <a:r>
              <a:rPr lang="en-US" sz="1200" dirty="0"/>
              <a:t>vis-à-vis billboard lessee) as requested by Rupp</a:t>
            </a:r>
            <a:endParaRPr lang="en-US" sz="1200" b="1" dirty="0">
              <a:solidFill>
                <a:srgbClr val="FF0000"/>
              </a:solidFill>
            </a:endParaRPr>
          </a:p>
        </p:txBody>
      </p:sp>
      <p:sp>
        <p:nvSpPr>
          <p:cNvPr id="6" name="TextBox 5">
            <a:extLst>
              <a:ext uri="{FF2B5EF4-FFF2-40B4-BE49-F238E27FC236}">
                <a16:creationId xmlns:a16="http://schemas.microsoft.com/office/drawing/2014/main" id="{10B58606-CFD8-4EB3-95D8-F322B9224ACA}"/>
              </a:ext>
            </a:extLst>
          </p:cNvPr>
          <p:cNvSpPr txBox="1"/>
          <p:nvPr/>
        </p:nvSpPr>
        <p:spPr>
          <a:xfrm>
            <a:off x="8288540" y="2724871"/>
            <a:ext cx="362600" cy="769441"/>
          </a:xfrm>
          <a:prstGeom prst="rect">
            <a:avLst/>
          </a:prstGeom>
          <a:noFill/>
        </p:spPr>
        <p:txBody>
          <a:bodyPr wrap="none" rtlCol="0">
            <a:spAutoFit/>
          </a:bodyPr>
          <a:lstStyle/>
          <a:p>
            <a:r>
              <a:rPr lang="en-US" sz="4400" dirty="0"/>
              <a:t>{</a:t>
            </a:r>
          </a:p>
        </p:txBody>
      </p:sp>
      <p:sp>
        <p:nvSpPr>
          <p:cNvPr id="7" name="TextBox 6">
            <a:extLst>
              <a:ext uri="{FF2B5EF4-FFF2-40B4-BE49-F238E27FC236}">
                <a16:creationId xmlns:a16="http://schemas.microsoft.com/office/drawing/2014/main" id="{85BEC364-359D-4AF4-AEA7-ED9B06F1A47E}"/>
              </a:ext>
            </a:extLst>
          </p:cNvPr>
          <p:cNvSpPr txBox="1"/>
          <p:nvPr/>
        </p:nvSpPr>
        <p:spPr>
          <a:xfrm>
            <a:off x="8416413" y="4611231"/>
            <a:ext cx="3687097" cy="2031325"/>
          </a:xfrm>
          <a:prstGeom prst="rect">
            <a:avLst/>
          </a:prstGeom>
          <a:noFill/>
        </p:spPr>
        <p:txBody>
          <a:bodyPr wrap="square" rtlCol="0">
            <a:spAutoFit/>
          </a:bodyPr>
          <a:lstStyle/>
          <a:p>
            <a:r>
              <a:rPr lang="en-US" sz="1400" b="1" dirty="0"/>
              <a:t>Amendment 2  -  Passed 7-0  </a:t>
            </a:r>
            <a:br>
              <a:rPr lang="en-US" sz="1400" dirty="0"/>
            </a:br>
            <a:r>
              <a:rPr lang="en-US" sz="1400" b="1" dirty="0"/>
              <a:t>C. Pruitt: </a:t>
            </a:r>
            <a:br>
              <a:rPr lang="en-US" sz="1400" dirty="0"/>
            </a:br>
            <a:r>
              <a:rPr lang="en-US" sz="1400" dirty="0"/>
              <a:t>“I would like to amend it to allow  the Department of Transportation to </a:t>
            </a:r>
          </a:p>
          <a:p>
            <a:r>
              <a:rPr lang="en-US" sz="1400" dirty="0"/>
              <a:t>minimally use whatever property is needed to make a 3rd lane going east bound on Route 4 from Belle Avenue to Webster or whatever it is.”  </a:t>
            </a:r>
            <a:r>
              <a:rPr lang="en-US" sz="1400" b="1" dirty="0"/>
              <a:t> </a:t>
            </a:r>
            <a:r>
              <a:rPr lang="en-US" sz="1400" b="1" i="1" dirty="0"/>
              <a:t>C Sohn : </a:t>
            </a:r>
            <a:r>
              <a:rPr lang="en-US" sz="1400" dirty="0"/>
              <a:t>“And I would second that amendment         </a:t>
            </a:r>
            <a:br>
              <a:rPr lang="en-US" sz="1400" dirty="0"/>
            </a:br>
            <a:r>
              <a:rPr lang="en-US" sz="1400" dirty="0"/>
              <a:t>          (not in original - to be added)</a:t>
            </a:r>
          </a:p>
        </p:txBody>
      </p:sp>
      <p:sp>
        <p:nvSpPr>
          <p:cNvPr id="9" name="Arrow: Bent-Up 8">
            <a:extLst>
              <a:ext uri="{FF2B5EF4-FFF2-40B4-BE49-F238E27FC236}">
                <a16:creationId xmlns:a16="http://schemas.microsoft.com/office/drawing/2014/main" id="{C4931E5E-0814-4F90-9ED2-7E2AE9EC0D6E}"/>
              </a:ext>
            </a:extLst>
          </p:cNvPr>
          <p:cNvSpPr/>
          <p:nvPr/>
        </p:nvSpPr>
        <p:spPr>
          <a:xfrm rot="16200000" flipH="1">
            <a:off x="8473101" y="6157606"/>
            <a:ext cx="289747" cy="111104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295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8F5C6CC-E0C2-40CC-AF5E-5358E0C01E8C}"/>
              </a:ext>
            </a:extLst>
          </p:cNvPr>
          <p:cNvSpPr txBox="1"/>
          <p:nvPr/>
        </p:nvSpPr>
        <p:spPr>
          <a:xfrm>
            <a:off x="727587" y="351687"/>
            <a:ext cx="11621729" cy="2754600"/>
          </a:xfrm>
          <a:prstGeom prst="rect">
            <a:avLst/>
          </a:prstGeom>
          <a:noFill/>
        </p:spPr>
        <p:txBody>
          <a:bodyPr wrap="square" rtlCol="0">
            <a:spAutoFit/>
          </a:bodyPr>
          <a:lstStyle/>
          <a:p>
            <a:r>
              <a:rPr lang="en-US" sz="2400" b="1" dirty="0"/>
              <a:t>Again precisely </a:t>
            </a:r>
            <a:r>
              <a:rPr lang="en-US" sz="2400" b="1" i="1" u="sng" dirty="0">
                <a:solidFill>
                  <a:srgbClr val="FF0000"/>
                </a:solidFill>
              </a:rPr>
              <a:t>what was </a:t>
            </a:r>
            <a:r>
              <a:rPr lang="en-US" sz="2400" b="1" dirty="0"/>
              <a:t>the PRUITT Amendment that in a roll call passed 7-0? </a:t>
            </a:r>
            <a:br>
              <a:rPr lang="en-US" sz="2400" dirty="0"/>
            </a:br>
            <a:r>
              <a:rPr lang="en-US" sz="2400" b="1" dirty="0"/>
              <a:t>C. Pruitt, </a:t>
            </a:r>
            <a:r>
              <a:rPr lang="en-US" b="1" dirty="0"/>
              <a:t> referring to Sohn’s Resolution: </a:t>
            </a:r>
            <a:r>
              <a:rPr lang="en-US" sz="2400" dirty="0"/>
              <a:t>“I would like to amend it to allow the Department of Transportation to minimally use whatever property is needed to make a 3rd lane going east bound on Route 4 from Belle Avenue to Webster Avenue…”  </a:t>
            </a:r>
            <a:r>
              <a:rPr lang="en-US" sz="2400" b="1" dirty="0"/>
              <a:t> </a:t>
            </a:r>
          </a:p>
          <a:p>
            <a:r>
              <a:rPr lang="en-US" sz="2400" b="1" i="1" dirty="0"/>
              <a:t>C Sohn : </a:t>
            </a:r>
          </a:p>
          <a:p>
            <a:r>
              <a:rPr lang="en-US" sz="2400" dirty="0"/>
              <a:t>“And I would second that amendment.”  </a:t>
            </a:r>
            <a:r>
              <a:rPr lang="en-US" dirty="0"/>
              <a:t>(Sohn goes on to say: “I think the memorandum of agreement</a:t>
            </a:r>
            <a:br>
              <a:rPr lang="en-US" dirty="0"/>
            </a:br>
            <a:r>
              <a:rPr lang="en-US" dirty="0"/>
              <a:t>(MOA) that was reached regarding the bridge over Windsor, Palisades and the CSX tracks is a model for that.”)</a:t>
            </a:r>
          </a:p>
          <a:p>
            <a:endParaRPr lang="en-US" sz="1100" dirty="0"/>
          </a:p>
        </p:txBody>
      </p:sp>
      <p:sp>
        <p:nvSpPr>
          <p:cNvPr id="7" name="Rectangle 6">
            <a:extLst>
              <a:ext uri="{FF2B5EF4-FFF2-40B4-BE49-F238E27FC236}">
                <a16:creationId xmlns:a16="http://schemas.microsoft.com/office/drawing/2014/main" id="{EE778235-15E2-4460-8DD9-B90598664496}"/>
              </a:ext>
            </a:extLst>
          </p:cNvPr>
          <p:cNvSpPr/>
          <p:nvPr/>
        </p:nvSpPr>
        <p:spPr>
          <a:xfrm>
            <a:off x="2959223" y="2906262"/>
            <a:ext cx="6096000" cy="1015663"/>
          </a:xfrm>
          <a:prstGeom prst="rect">
            <a:avLst/>
          </a:prstGeom>
        </p:spPr>
        <p:txBody>
          <a:bodyPr>
            <a:spAutoFit/>
          </a:bodyPr>
          <a:lstStyle/>
          <a:p>
            <a:pPr algn="ctr"/>
            <a:r>
              <a:rPr lang="en-US" sz="2000" u="sng" dirty="0"/>
              <a:t>Note: this Pruitt 3</a:t>
            </a:r>
            <a:r>
              <a:rPr lang="en-US" sz="2000" u="sng" baseline="30000" dirty="0"/>
              <a:t>rd</a:t>
            </a:r>
            <a:r>
              <a:rPr lang="en-US" sz="2000" u="sng" dirty="0"/>
              <a:t> lane amendment was </a:t>
            </a:r>
          </a:p>
          <a:p>
            <a:pPr algn="ctr"/>
            <a:r>
              <a:rPr lang="en-US" sz="2000" u="sng" dirty="0"/>
              <a:t>never restated and later passed unanimously</a:t>
            </a:r>
          </a:p>
          <a:p>
            <a:pPr algn="ctr"/>
            <a:r>
              <a:rPr lang="en-US" sz="2000" u="sng" dirty="0">
                <a:solidFill>
                  <a:srgbClr val="FF3399"/>
                </a:solidFill>
              </a:rPr>
              <a:t>See video – </a:t>
            </a:r>
            <a:r>
              <a:rPr lang="en-US" sz="1600" u="sng" dirty="0">
                <a:solidFill>
                  <a:srgbClr val="FF3399"/>
                </a:solidFill>
              </a:rPr>
              <a:t>www.Teaneck Transparency.com</a:t>
            </a:r>
          </a:p>
        </p:txBody>
      </p:sp>
      <p:sp>
        <p:nvSpPr>
          <p:cNvPr id="8" name="TextBox 7">
            <a:extLst>
              <a:ext uri="{FF2B5EF4-FFF2-40B4-BE49-F238E27FC236}">
                <a16:creationId xmlns:a16="http://schemas.microsoft.com/office/drawing/2014/main" id="{F8DA725F-537B-47BA-A066-09D22A4AB80C}"/>
              </a:ext>
            </a:extLst>
          </p:cNvPr>
          <p:cNvSpPr txBox="1"/>
          <p:nvPr/>
        </p:nvSpPr>
        <p:spPr>
          <a:xfrm>
            <a:off x="283957" y="3921925"/>
            <a:ext cx="11958274" cy="2862322"/>
          </a:xfrm>
          <a:prstGeom prst="rect">
            <a:avLst/>
          </a:prstGeom>
          <a:noFill/>
        </p:spPr>
        <p:txBody>
          <a:bodyPr wrap="none" rtlCol="0">
            <a:spAutoFit/>
          </a:bodyPr>
          <a:lstStyle/>
          <a:p>
            <a:r>
              <a:rPr lang="en-US" dirty="0"/>
              <a:t>Hence, the website resolution’s reiteration (3 times) of the 3</a:t>
            </a:r>
            <a:r>
              <a:rPr lang="en-US" baseline="30000" dirty="0"/>
              <a:t>rd</a:t>
            </a:r>
            <a:r>
              <a:rPr lang="en-US" dirty="0"/>
              <a:t> lane – and all use of language about </a:t>
            </a:r>
            <a:r>
              <a:rPr lang="en-US" b="1" dirty="0"/>
              <a:t>“exception” </a:t>
            </a:r>
            <a:br>
              <a:rPr lang="en-US" dirty="0"/>
            </a:br>
            <a:r>
              <a:rPr lang="en-US" dirty="0"/>
              <a:t>when referring to the Greenbelt - is absolutely inconsistent with the Resolution that Council actually passed.</a:t>
            </a:r>
          </a:p>
          <a:p>
            <a:endParaRPr lang="en-US" sz="1600" dirty="0"/>
          </a:p>
          <a:p>
            <a:r>
              <a:rPr lang="en-US" sz="1600" dirty="0"/>
              <a:t>At no time in the entire 14-minute discussion of Sohn’s Resolution did </a:t>
            </a:r>
            <a:r>
              <a:rPr lang="en-US" sz="1600" b="1" i="1" u="sng" dirty="0"/>
              <a:t>anyone use the term exception;</a:t>
            </a:r>
            <a:r>
              <a:rPr lang="en-US" sz="1600" dirty="0"/>
              <a:t> that “anyone” includes Attorney Rupp!</a:t>
            </a:r>
            <a:br>
              <a:rPr lang="en-US" sz="1600" b="1" i="1" u="sng" dirty="0"/>
            </a:br>
            <a:r>
              <a:rPr lang="en-US" sz="1600" dirty="0"/>
              <a:t>The only term used in support of the Pruitt amendment was the term “to allow” a 3</a:t>
            </a:r>
            <a:r>
              <a:rPr lang="en-US" sz="1600" baseline="30000" dirty="0"/>
              <a:t>rd</a:t>
            </a:r>
            <a:r>
              <a:rPr lang="en-US" sz="1600" dirty="0"/>
              <a:t> lane. In that 14 min., every Council member spoke; </a:t>
            </a:r>
          </a:p>
          <a:p>
            <a:br>
              <a:rPr lang="en-US" sz="1600" dirty="0"/>
            </a:br>
            <a:r>
              <a:rPr lang="en-US" sz="1600" dirty="0"/>
              <a:t>Note: the current website version also is illegal since:</a:t>
            </a:r>
            <a:br>
              <a:rPr lang="en-US" sz="1600" dirty="0"/>
            </a:br>
            <a:r>
              <a:rPr lang="en-US" sz="1600" dirty="0"/>
              <a:t>Green Acres does not allow pre-emptive </a:t>
            </a:r>
            <a:r>
              <a:rPr lang="en-US" sz="1600" b="1" dirty="0"/>
              <a:t>exceptions </a:t>
            </a:r>
            <a:r>
              <a:rPr lang="en-US" sz="1600" dirty="0"/>
              <a:t>to its rules about </a:t>
            </a:r>
            <a:r>
              <a:rPr lang="en-US" sz="1600" b="1" dirty="0">
                <a:solidFill>
                  <a:srgbClr val="FF3399"/>
                </a:solidFill>
              </a:rPr>
              <a:t>the process by which open space property uses may be changed</a:t>
            </a:r>
          </a:p>
          <a:p>
            <a:endParaRPr lang="en-US" sz="1600" b="1" dirty="0">
              <a:solidFill>
                <a:srgbClr val="FF3399"/>
              </a:solidFill>
            </a:endParaRPr>
          </a:p>
          <a:p>
            <a:r>
              <a:rPr lang="en-US" sz="1600" dirty="0"/>
              <a:t>Let’s review precisely what was: 2) what  Council actually passed; &amp; 3) what is now on the website!</a:t>
            </a:r>
          </a:p>
          <a:p>
            <a:endParaRPr lang="en-US" sz="1600" b="1" dirty="0">
              <a:solidFill>
                <a:srgbClr val="FF3399"/>
              </a:solidFill>
            </a:endParaRPr>
          </a:p>
        </p:txBody>
      </p:sp>
    </p:spTree>
    <p:extLst>
      <p:ext uri="{BB962C8B-B14F-4D97-AF65-F5344CB8AC3E}">
        <p14:creationId xmlns:p14="http://schemas.microsoft.com/office/powerpoint/2010/main" val="781514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299C89-A579-4223-99AF-14B2DC7C32CB}"/>
              </a:ext>
            </a:extLst>
          </p:cNvPr>
          <p:cNvSpPr/>
          <p:nvPr/>
        </p:nvSpPr>
        <p:spPr>
          <a:xfrm>
            <a:off x="5732206" y="550590"/>
            <a:ext cx="6459794" cy="6032421"/>
          </a:xfrm>
          <a:prstGeom prst="rect">
            <a:avLst/>
          </a:prstGeom>
        </p:spPr>
        <p:txBody>
          <a:bodyPr wrap="square">
            <a:spAutoFit/>
          </a:bodyPr>
          <a:lstStyle/>
          <a:p>
            <a:pPr>
              <a:spcAft>
                <a:spcPts val="1000"/>
              </a:spcAft>
            </a:pPr>
            <a:r>
              <a:rPr lang="en-US" sz="1200" dirty="0">
                <a:solidFill>
                  <a:srgbClr val="000000"/>
                </a:solidFill>
              </a:rPr>
              <a:t>WHEREAS, the Route 4 Greenbelt dates back to 1933 and was created with the intention to create a favorable impression upon all those entering Teaneck by way of the Route 4 State Highway; and</a:t>
            </a:r>
          </a:p>
          <a:p>
            <a:pPr>
              <a:spcAft>
                <a:spcPts val="1000"/>
              </a:spcAft>
            </a:pPr>
            <a:r>
              <a:rPr lang="en-US" sz="1200" dirty="0">
                <a:solidFill>
                  <a:srgbClr val="000000"/>
                </a:solidFill>
              </a:rPr>
              <a:t>WHEREAS,  this area, extending from the Englewood border to River Road and consisting of publicly owned property along Route 4, has been planted with shrubbery and flowers to beautify the area; and</a:t>
            </a:r>
          </a:p>
          <a:p>
            <a:pPr>
              <a:spcAft>
                <a:spcPts val="1000"/>
              </a:spcAft>
            </a:pPr>
            <a:r>
              <a:rPr lang="en-US" sz="1200" dirty="0"/>
              <a:t>WHEREAS, the Greenbelt serves as an effective visual and sound buffer to prevent imposition of highway traffic and commercial development into the adjacent residential areas, thereby improving the quality of life and increasing the property values of those residences near the highway; and  </a:t>
            </a:r>
          </a:p>
          <a:p>
            <a:pPr>
              <a:spcAft>
                <a:spcPts val="1000"/>
              </a:spcAft>
            </a:pPr>
            <a:r>
              <a:rPr lang="en-US" sz="1200" dirty="0">
                <a:solidFill>
                  <a:srgbClr val="000000"/>
                </a:solidFill>
              </a:rPr>
              <a:t>WHEREAS, Block 4102, Lot 27, a .94 acre wooded property on the south side of Route 4 at the Englewood border, is protected under an Agreement and Restriction document, dated December 20, 1966, executed by the Mayor of Teaneck and the Commissioner of the Department of Conservation and Economic Development (the predecessor of the Department of Environmental Protection), which acknowledges the Township’s acceptance of Green Acres funds for the purchase and includes a map of the funded property and any such Green Acres funded parkland cannot be used for other than recreation and conservation purposes; and</a:t>
            </a:r>
          </a:p>
          <a:p>
            <a:pPr>
              <a:spcAft>
                <a:spcPts val="1000"/>
              </a:spcAft>
            </a:pPr>
            <a:r>
              <a:rPr lang="en-US" sz="1200" dirty="0">
                <a:solidFill>
                  <a:srgbClr val="000000"/>
                </a:solidFill>
              </a:rPr>
              <a:t>WHEREAS, the State Historic Preservation Office of the New Jersey Department of Environmental Protection determined in its September 1, 2015, opinion that the entire Route 4 Greenbelt meets all the office’s criteria and has been deemed eligible for designation as an historic district; and</a:t>
            </a:r>
          </a:p>
          <a:p>
            <a:pPr>
              <a:spcAft>
                <a:spcPts val="1000"/>
              </a:spcAft>
            </a:pPr>
            <a:r>
              <a:rPr lang="en-US" sz="1200" dirty="0">
                <a:solidFill>
                  <a:srgbClr val="000000"/>
                </a:solidFill>
              </a:rPr>
              <a:t>WHEREAS, the Township Council reaffirms its April 1987 Resolution 118-87 calling for permanent historic preservation of the Route 4 Greenbelt, one of many such resolutions passed by the Township Council in the past several decades that have advocated for preservation of the Greenbelt and expressed opposition to commercialization of the Route 4 corridor; and</a:t>
            </a:r>
          </a:p>
          <a:p>
            <a:pPr>
              <a:spcAft>
                <a:spcPts val="1000"/>
              </a:spcAft>
            </a:pPr>
            <a:r>
              <a:rPr lang="en-US" sz="1200" dirty="0">
                <a:solidFill>
                  <a:srgbClr val="000000"/>
                </a:solidFill>
              </a:rPr>
              <a:t>WHEREAS, the Township Council would like to maintain this Greenbelt in its present form and has determined that the Greenbelt in its entirety shall be designated and dedicated as a historic landmark, </a:t>
            </a:r>
            <a:r>
              <a:rPr lang="en-US" sz="1200" i="1" u="sng" dirty="0">
                <a:solidFill>
                  <a:srgbClr val="0070C0"/>
                </a:solidFill>
              </a:rPr>
              <a:t>with the exception of such property as may be required to widen State Highway Route 4 to three lanes in each direction along its entire length lying within the Township of Teaneck;</a:t>
            </a:r>
            <a:br>
              <a:rPr lang="en-US" sz="1200" i="1" u="sng" dirty="0">
                <a:solidFill>
                  <a:srgbClr val="0070C0"/>
                </a:solidFill>
              </a:rPr>
            </a:br>
            <a:r>
              <a:rPr lang="en-US" sz="1200" b="1" i="1" u="sng" dirty="0">
                <a:solidFill>
                  <a:srgbClr val="FF3399"/>
                </a:solidFill>
              </a:rPr>
              <a:t>Continued – next page</a:t>
            </a:r>
          </a:p>
        </p:txBody>
      </p:sp>
      <p:sp>
        <p:nvSpPr>
          <p:cNvPr id="3" name="Rectangle 2">
            <a:extLst>
              <a:ext uri="{FF2B5EF4-FFF2-40B4-BE49-F238E27FC236}">
                <a16:creationId xmlns:a16="http://schemas.microsoft.com/office/drawing/2014/main" id="{A3DD0D9A-BB43-4630-9092-F1F8BFBE0D27}"/>
              </a:ext>
            </a:extLst>
          </p:cNvPr>
          <p:cNvSpPr/>
          <p:nvPr/>
        </p:nvSpPr>
        <p:spPr>
          <a:xfrm>
            <a:off x="0" y="550590"/>
            <a:ext cx="5860026" cy="6001643"/>
          </a:xfrm>
          <a:prstGeom prst="rect">
            <a:avLst/>
          </a:prstGeom>
        </p:spPr>
        <p:txBody>
          <a:bodyPr wrap="square">
            <a:spAutoFit/>
          </a:bodyPr>
          <a:lstStyle/>
          <a:p>
            <a:r>
              <a:rPr lang="en-US" sz="1200" dirty="0"/>
              <a:t>WHEREAS, the Route 4 Greenbelt dates back to 1933 and was created with the intention to create a favorable impression upon all those entering Teaneck by way of the Route 4 state highway; and </a:t>
            </a:r>
          </a:p>
          <a:p>
            <a:r>
              <a:rPr lang="en-US" sz="1200" dirty="0"/>
              <a:t>WHEREAS, this area, extending from the Englewood border to River Road and consisting of publicly owned property along Route 4, has been planted with shrubbery and flowers to beautify the area; and </a:t>
            </a:r>
          </a:p>
          <a:p>
            <a:r>
              <a:rPr lang="en-US" sz="1200" dirty="0"/>
              <a:t>WHEREAS, the Greenbelt serves as an effective visual and sound buffer to prevent imposition of highway traffic and commercial development into the adjacent residential areas, thereby improving the quality of life and increasing the property values of those residences near the highway; and  </a:t>
            </a:r>
          </a:p>
          <a:p>
            <a:r>
              <a:rPr lang="en-US" sz="1200" dirty="0"/>
              <a:t>WHEREAS, Block 4102, Lot 27, a .94-acre wooded property on the south side of Route 4 at the Englewood border, is protected under an Agreement and Restrictions document, dated December 20, 1966, executed by the Mayor of Teaneck and the Commissioner of the Department of Conservation and Economic Development (the predecessor of the Department of Environmental Protection), which acknowledges the Township’s acceptance of Green Acres funds for the purchase and includes a map of the funded property and any such Green Acres funded parkland cannot be used for other than recreation and conservation purposes; and  </a:t>
            </a:r>
          </a:p>
          <a:p>
            <a:r>
              <a:rPr lang="en-US" sz="1200" dirty="0"/>
              <a:t>WHEREAS, the State Historic Preservation Office of the New Jersey Department of Environmental Protection determined in its September 1, 2015, opinion that the entire Route 4 Greenbelt meets all the office’s criteria and has been deemed eligible for designation as an historic district; and  </a:t>
            </a:r>
          </a:p>
          <a:p>
            <a:r>
              <a:rPr lang="en-US" sz="1200" dirty="0"/>
              <a:t>WHEREAS, the Township Council reaffirms its April 1987 Resolution 118-87 calling for permanent historic preservation of the Route 4 Greenbelt, one of many such resolutions passed by the Township Council in the past several decades that have advocated for preservation of the Greenbelt and expressed opposition to commercialization of the Route 4 corridor; and  </a:t>
            </a:r>
          </a:p>
          <a:p>
            <a:r>
              <a:rPr lang="en-US" sz="1200" dirty="0"/>
              <a:t>WHEREAS; this Township Council would like to maintain this Greenbelt in its present form and has determined that the Greenbelt in its entirety shall be designated and dedicated as a historic landmark, </a:t>
            </a:r>
          </a:p>
          <a:p>
            <a:r>
              <a:rPr lang="en-US" sz="1200" b="1" i="1" u="sng" dirty="0">
                <a:solidFill>
                  <a:srgbClr val="FF3399"/>
                </a:solidFill>
              </a:rPr>
              <a:t>Continued next page</a:t>
            </a:r>
          </a:p>
        </p:txBody>
      </p:sp>
      <p:sp>
        <p:nvSpPr>
          <p:cNvPr id="4" name="TextBox 3">
            <a:extLst>
              <a:ext uri="{FF2B5EF4-FFF2-40B4-BE49-F238E27FC236}">
                <a16:creationId xmlns:a16="http://schemas.microsoft.com/office/drawing/2014/main" id="{E4A43A4B-70AD-4DDA-9046-93466DE2E67F}"/>
              </a:ext>
            </a:extLst>
          </p:cNvPr>
          <p:cNvSpPr txBox="1"/>
          <p:nvPr/>
        </p:nvSpPr>
        <p:spPr>
          <a:xfrm>
            <a:off x="137651" y="109444"/>
            <a:ext cx="5487592" cy="338554"/>
          </a:xfrm>
          <a:prstGeom prst="rect">
            <a:avLst/>
          </a:prstGeom>
          <a:noFill/>
        </p:spPr>
        <p:txBody>
          <a:bodyPr wrap="none" rtlCol="0">
            <a:spAutoFit/>
          </a:bodyPr>
          <a:lstStyle/>
          <a:p>
            <a:r>
              <a:rPr lang="en-US" sz="1600" b="1" dirty="0">
                <a:solidFill>
                  <a:srgbClr val="FF0000"/>
                </a:solidFill>
              </a:rPr>
              <a:t>Proposed 7-6 Amended Resolution on Greenbelt as passed, 6-1</a:t>
            </a:r>
          </a:p>
        </p:txBody>
      </p:sp>
      <p:sp>
        <p:nvSpPr>
          <p:cNvPr id="5" name="Rectangle 4">
            <a:extLst>
              <a:ext uri="{FF2B5EF4-FFF2-40B4-BE49-F238E27FC236}">
                <a16:creationId xmlns:a16="http://schemas.microsoft.com/office/drawing/2014/main" id="{5E280EA6-2BB1-4C9D-ACE5-E6DAF2B8D513}"/>
              </a:ext>
            </a:extLst>
          </p:cNvPr>
          <p:cNvSpPr/>
          <p:nvPr/>
        </p:nvSpPr>
        <p:spPr>
          <a:xfrm>
            <a:off x="5732206" y="-13667"/>
            <a:ext cx="6459794" cy="369332"/>
          </a:xfrm>
          <a:prstGeom prst="rect">
            <a:avLst/>
          </a:prstGeom>
        </p:spPr>
        <p:txBody>
          <a:bodyPr wrap="square">
            <a:spAutoFit/>
          </a:bodyPr>
          <a:lstStyle/>
          <a:p>
            <a:r>
              <a:rPr lang="en-US" b="1" dirty="0">
                <a:solidFill>
                  <a:srgbClr val="FF0000"/>
                </a:solidFill>
              </a:rPr>
              <a:t>Amended 7-6 Greenbelt Resolution </a:t>
            </a:r>
            <a:r>
              <a:rPr lang="en-US" b="1" i="1" u="sng" dirty="0">
                <a:solidFill>
                  <a:srgbClr val="FF3399"/>
                </a:solidFill>
              </a:rPr>
              <a:t>as it now appears on website</a:t>
            </a:r>
          </a:p>
        </p:txBody>
      </p:sp>
      <p:sp>
        <p:nvSpPr>
          <p:cNvPr id="6" name="Arrow: Up 5">
            <a:extLst>
              <a:ext uri="{FF2B5EF4-FFF2-40B4-BE49-F238E27FC236}">
                <a16:creationId xmlns:a16="http://schemas.microsoft.com/office/drawing/2014/main" id="{37FFB56D-2133-4115-87D0-B227F0DE44E9}"/>
              </a:ext>
            </a:extLst>
          </p:cNvPr>
          <p:cNvSpPr/>
          <p:nvPr/>
        </p:nvSpPr>
        <p:spPr>
          <a:xfrm>
            <a:off x="7686675" y="6219825"/>
            <a:ext cx="2895600" cy="561975"/>
          </a:xfrm>
          <a:prstGeom prst="upArrow">
            <a:avLst/>
          </a:prstGeom>
          <a:solidFill>
            <a:schemeClr val="accent1">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Problem starts here</a:t>
            </a:r>
          </a:p>
        </p:txBody>
      </p:sp>
    </p:spTree>
    <p:extLst>
      <p:ext uri="{BB962C8B-B14F-4D97-AF65-F5344CB8AC3E}">
        <p14:creationId xmlns:p14="http://schemas.microsoft.com/office/powerpoint/2010/main" val="265056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0E1F63-6CCE-4185-9B4F-5A2A04F0FB98}"/>
              </a:ext>
            </a:extLst>
          </p:cNvPr>
          <p:cNvSpPr/>
          <p:nvPr/>
        </p:nvSpPr>
        <p:spPr>
          <a:xfrm>
            <a:off x="190501" y="1285874"/>
            <a:ext cx="5162550" cy="4401205"/>
          </a:xfrm>
          <a:prstGeom prst="rect">
            <a:avLst/>
          </a:prstGeom>
        </p:spPr>
        <p:txBody>
          <a:bodyPr wrap="square">
            <a:spAutoFit/>
          </a:bodyPr>
          <a:lstStyle/>
          <a:p>
            <a:r>
              <a:rPr lang="en-US" sz="1400" dirty="0"/>
              <a:t>NOW, THEREFORE, BE IT RESOLVED, by the Township Council of the Township of Teaneck, that the Township Attorney shall be directed to submit all necessary applications to have the Route 4 Greenbelt Open Space Corridor Historic District listed on the New Jersey and National Registers of Historic Places; and </a:t>
            </a:r>
          </a:p>
          <a:p>
            <a:r>
              <a:rPr lang="en-US" sz="1400" dirty="0"/>
              <a:t>BE IT FURTHER RESOLVED, that the Township Manager and Attorney shall be directed to work with the Green Acres Program in the NJDEP to identify any and all township-owned properties acquired with funds from the state that are encumbered under restrictions that limit use of such properties to recreation and conservation purposes; and  </a:t>
            </a:r>
          </a:p>
          <a:p>
            <a:r>
              <a:rPr lang="en-US" sz="1400" dirty="0"/>
              <a:t>BE IT FURTHER RESOLVED, that all township-owned properties constituting the Route 4 Greenbelt shall be added to the township’s Recreation and Open Space Inventory with the New Jersey Department of Environmental Protection’s Green Acres program; and </a:t>
            </a:r>
          </a:p>
          <a:p>
            <a:r>
              <a:rPr lang="en-US" sz="1400" i="1" u="sng" dirty="0">
                <a:solidFill>
                  <a:schemeClr val="accent5">
                    <a:lumMod val="75000"/>
                  </a:schemeClr>
                </a:solidFill>
              </a:rPr>
              <a:t>BE IT FURTHER RESOLVED, that the Township of Teaneck shall work with the New Jersey Department of Transportation to minimally use whatever property is needed to make a 3rd lane going eastbound on Route 4 from Belle Avenue to Webster Avenue</a:t>
            </a:r>
            <a:r>
              <a:rPr lang="en-US" sz="1400" dirty="0"/>
              <a:t>. </a:t>
            </a:r>
          </a:p>
        </p:txBody>
      </p:sp>
      <p:sp>
        <p:nvSpPr>
          <p:cNvPr id="3" name="TextBox 2">
            <a:extLst>
              <a:ext uri="{FF2B5EF4-FFF2-40B4-BE49-F238E27FC236}">
                <a16:creationId xmlns:a16="http://schemas.microsoft.com/office/drawing/2014/main" id="{830178D5-5D75-438F-AB23-B10BE45B2704}"/>
              </a:ext>
            </a:extLst>
          </p:cNvPr>
          <p:cNvSpPr txBox="1"/>
          <p:nvPr/>
        </p:nvSpPr>
        <p:spPr>
          <a:xfrm>
            <a:off x="0" y="133350"/>
            <a:ext cx="5170198" cy="584775"/>
          </a:xfrm>
          <a:prstGeom prst="rect">
            <a:avLst/>
          </a:prstGeom>
          <a:noFill/>
        </p:spPr>
        <p:txBody>
          <a:bodyPr wrap="none" rtlCol="0">
            <a:spAutoFit/>
          </a:bodyPr>
          <a:lstStyle/>
          <a:p>
            <a:r>
              <a:rPr lang="en-US" sz="1600" b="1" dirty="0">
                <a:solidFill>
                  <a:srgbClr val="FF0000"/>
                </a:solidFill>
              </a:rPr>
              <a:t>Proposed 7-6 Amended Resolution on Greenbelt as passed</a:t>
            </a:r>
            <a:br>
              <a:rPr lang="en-US" sz="1600" b="1" dirty="0">
                <a:solidFill>
                  <a:srgbClr val="FF0000"/>
                </a:solidFill>
              </a:rPr>
            </a:br>
            <a:r>
              <a:rPr lang="en-US" sz="1600" b="1" dirty="0">
                <a:solidFill>
                  <a:srgbClr val="FF3399"/>
                </a:solidFill>
              </a:rPr>
              <a:t>- continued</a:t>
            </a:r>
          </a:p>
        </p:txBody>
      </p:sp>
      <p:sp>
        <p:nvSpPr>
          <p:cNvPr id="4" name="TextBox 3">
            <a:extLst>
              <a:ext uri="{FF2B5EF4-FFF2-40B4-BE49-F238E27FC236}">
                <a16:creationId xmlns:a16="http://schemas.microsoft.com/office/drawing/2014/main" id="{996350E6-1826-4195-9657-9647AB507CD9}"/>
              </a:ext>
            </a:extLst>
          </p:cNvPr>
          <p:cNvSpPr txBox="1"/>
          <p:nvPr/>
        </p:nvSpPr>
        <p:spPr>
          <a:xfrm>
            <a:off x="6429375" y="0"/>
            <a:ext cx="5704895" cy="584775"/>
          </a:xfrm>
          <a:prstGeom prst="rect">
            <a:avLst/>
          </a:prstGeom>
          <a:noFill/>
        </p:spPr>
        <p:txBody>
          <a:bodyPr wrap="none" rtlCol="0">
            <a:spAutoFit/>
          </a:bodyPr>
          <a:lstStyle/>
          <a:p>
            <a:r>
              <a:rPr lang="en-US" sz="1600" b="1" dirty="0">
                <a:solidFill>
                  <a:srgbClr val="FF0000"/>
                </a:solidFill>
              </a:rPr>
              <a:t>Amended 7-6 Greenbelt Resolution as it now appears on website</a:t>
            </a:r>
          </a:p>
          <a:p>
            <a:r>
              <a:rPr lang="en-US" sz="1600" b="1" dirty="0">
                <a:solidFill>
                  <a:srgbClr val="FF3399"/>
                </a:solidFill>
              </a:rPr>
              <a:t>- continued</a:t>
            </a:r>
          </a:p>
        </p:txBody>
      </p:sp>
      <p:sp>
        <p:nvSpPr>
          <p:cNvPr id="5" name="Rectangle 4">
            <a:extLst>
              <a:ext uri="{FF2B5EF4-FFF2-40B4-BE49-F238E27FC236}">
                <a16:creationId xmlns:a16="http://schemas.microsoft.com/office/drawing/2014/main" id="{45D2CE19-778F-4A9F-8AA4-276CD1643ADD}"/>
              </a:ext>
            </a:extLst>
          </p:cNvPr>
          <p:cNvSpPr/>
          <p:nvPr/>
        </p:nvSpPr>
        <p:spPr>
          <a:xfrm>
            <a:off x="5850191" y="1285874"/>
            <a:ext cx="6096000" cy="4226798"/>
          </a:xfrm>
          <a:prstGeom prst="rect">
            <a:avLst/>
          </a:prstGeom>
        </p:spPr>
        <p:txBody>
          <a:bodyPr>
            <a:spAutoFit/>
          </a:bodyPr>
          <a:lstStyle/>
          <a:p>
            <a:pPr>
              <a:spcAft>
                <a:spcPts val="1000"/>
              </a:spcAft>
            </a:pPr>
            <a:r>
              <a:rPr lang="en-US" sz="1400" dirty="0">
                <a:solidFill>
                  <a:srgbClr val="000000"/>
                </a:solidFill>
              </a:rPr>
              <a:t>NOW, THEREFORE, BE IT RESOLVED, by the Township Council of the Township of Teaneck, that the Township Attorney shall be directed to submit all necessary applications to have the Route 4 Greenbelt Open Space Corridor Historic District listed on the New Jersey and National Register of Historic Places,</a:t>
            </a:r>
            <a:r>
              <a:rPr lang="en-US" sz="1400" u="sng" dirty="0">
                <a:solidFill>
                  <a:srgbClr val="000000"/>
                </a:solidFill>
              </a:rPr>
              <a:t> </a:t>
            </a:r>
            <a:r>
              <a:rPr lang="en-US" sz="1400" i="1" u="sng" dirty="0">
                <a:solidFill>
                  <a:schemeClr val="accent5">
                    <a:lumMod val="75000"/>
                  </a:schemeClr>
                </a:solidFill>
              </a:rPr>
              <a:t>with the exception of such property as may be required to widen State Highway Route 4 to three lanes in each direction along its entire length lying within the Township of Teaneck; and</a:t>
            </a:r>
          </a:p>
          <a:p>
            <a:pPr>
              <a:spcAft>
                <a:spcPts val="1000"/>
              </a:spcAft>
            </a:pPr>
            <a:r>
              <a:rPr lang="en-US" sz="1400" dirty="0">
                <a:solidFill>
                  <a:srgbClr val="000000"/>
                </a:solidFill>
              </a:rPr>
              <a:t>BE IT FURTHER RESOLVED, that the Township Manager and Attorney shall be directed to work with the Green Acres Program in the NJDEP to identify any and all Township-owned properties acquired with funds from the State that are encumbered under restrictions that limit the use of such properties to recreation and conservation purposes; and</a:t>
            </a:r>
          </a:p>
          <a:p>
            <a:pPr>
              <a:spcAft>
                <a:spcPts val="1000"/>
              </a:spcAft>
            </a:pPr>
            <a:r>
              <a:rPr lang="en-US" sz="1400" dirty="0">
                <a:solidFill>
                  <a:srgbClr val="000000"/>
                </a:solidFill>
              </a:rPr>
              <a:t>BE IT FURTHER RESOLVED, that all Township-owned properties constituting the Route 4 Greenbelt shall be added to the Township’s Recreation and Open Space Inventory with the New Jersey Department of Environmental Protection’s Green Acre program, </a:t>
            </a:r>
            <a:r>
              <a:rPr lang="en-US" sz="1400" i="1" u="sng" dirty="0">
                <a:solidFill>
                  <a:srgbClr val="0070C0"/>
                </a:solidFill>
              </a:rPr>
              <a:t>with the exception of such property as may be required to widen State Highway Route 4 to three lanes in each direction along its entire length lying within the Township of Teaneck.</a:t>
            </a:r>
          </a:p>
        </p:txBody>
      </p:sp>
      <p:sp>
        <p:nvSpPr>
          <p:cNvPr id="7" name="TextBox 6">
            <a:extLst>
              <a:ext uri="{FF2B5EF4-FFF2-40B4-BE49-F238E27FC236}">
                <a16:creationId xmlns:a16="http://schemas.microsoft.com/office/drawing/2014/main" id="{D03D4EB6-7393-42C9-848C-61580293C2F8}"/>
              </a:ext>
            </a:extLst>
          </p:cNvPr>
          <p:cNvSpPr txBox="1"/>
          <p:nvPr/>
        </p:nvSpPr>
        <p:spPr>
          <a:xfrm>
            <a:off x="2957501" y="5585414"/>
            <a:ext cx="6503459" cy="1338828"/>
          </a:xfrm>
          <a:prstGeom prst="rect">
            <a:avLst/>
          </a:prstGeom>
          <a:noFill/>
        </p:spPr>
        <p:txBody>
          <a:bodyPr wrap="square" rtlCol="0">
            <a:spAutoFit/>
          </a:bodyPr>
          <a:lstStyle/>
          <a:p>
            <a:r>
              <a:rPr lang="en-US" sz="1000" b="1" dirty="0"/>
              <a:t>Again precisely </a:t>
            </a:r>
            <a:r>
              <a:rPr lang="en-US" sz="1000" b="1" i="1" u="sng" dirty="0">
                <a:solidFill>
                  <a:srgbClr val="FF3399"/>
                </a:solidFill>
              </a:rPr>
              <a:t>what was </a:t>
            </a:r>
            <a:r>
              <a:rPr lang="en-US" sz="1000" b="1" dirty="0"/>
              <a:t>the PRUITT Amendment  -  Passed 7-0? </a:t>
            </a:r>
            <a:br>
              <a:rPr lang="en-US" sz="1000" dirty="0"/>
            </a:br>
            <a:r>
              <a:rPr lang="en-US" sz="1000" b="1" dirty="0"/>
              <a:t>C. Pruitt: </a:t>
            </a:r>
            <a:r>
              <a:rPr lang="en-US" sz="1000" dirty="0"/>
              <a:t>“I would like to amend it to allow the Department of Transportation to minimally use whatever</a:t>
            </a:r>
          </a:p>
          <a:p>
            <a:r>
              <a:rPr lang="en-US" sz="1000" dirty="0"/>
              <a:t> property is needed to make a 3rd lane going east bound on Route 4 from Belle Avenue to Webster Avenue…”  </a:t>
            </a:r>
            <a:r>
              <a:rPr lang="en-US" sz="1000" b="1" dirty="0"/>
              <a:t> </a:t>
            </a:r>
          </a:p>
          <a:p>
            <a:r>
              <a:rPr lang="en-US" sz="1000" b="1" i="1" dirty="0"/>
              <a:t>C Sohn : </a:t>
            </a:r>
          </a:p>
          <a:p>
            <a:r>
              <a:rPr lang="en-US" sz="1000" dirty="0"/>
              <a:t>“And I would second that amendment.”  (Sohn then goes on to say: </a:t>
            </a:r>
            <a:br>
              <a:rPr lang="en-US" sz="1000" dirty="0"/>
            </a:br>
            <a:r>
              <a:rPr lang="en-US" sz="1000" dirty="0"/>
              <a:t>“I think the memorandum of agreement (MOA) that was reached regarding the</a:t>
            </a:r>
          </a:p>
          <a:p>
            <a:r>
              <a:rPr lang="en-US" sz="1000" dirty="0"/>
              <a:t> bridge over Windsor, Palisades and the CSX tracks is a model for that.”)</a:t>
            </a:r>
          </a:p>
          <a:p>
            <a:endParaRPr lang="en-US" sz="1100" dirty="0"/>
          </a:p>
        </p:txBody>
      </p:sp>
      <p:sp>
        <p:nvSpPr>
          <p:cNvPr id="8" name="Arrow: Up 7">
            <a:extLst>
              <a:ext uri="{FF2B5EF4-FFF2-40B4-BE49-F238E27FC236}">
                <a16:creationId xmlns:a16="http://schemas.microsoft.com/office/drawing/2014/main" id="{52CE8E2B-E8C0-4D8D-BEBB-CB68B3213B25}"/>
              </a:ext>
            </a:extLst>
          </p:cNvPr>
          <p:cNvSpPr/>
          <p:nvPr/>
        </p:nvSpPr>
        <p:spPr>
          <a:xfrm>
            <a:off x="8710112" y="5406091"/>
            <a:ext cx="3236079" cy="1006741"/>
          </a:xfrm>
          <a:prstGeom prst="upArrow">
            <a:avLst>
              <a:gd name="adj1" fmla="val 50000"/>
              <a:gd name="adj2" fmla="val 50000"/>
            </a:avLst>
          </a:prstGeom>
          <a:solidFill>
            <a:schemeClr val="accent1">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Problem </a:t>
            </a:r>
            <a:r>
              <a:rPr lang="en-US"/>
              <a:t>finishes here</a:t>
            </a:r>
            <a:endParaRPr lang="en-US" dirty="0"/>
          </a:p>
        </p:txBody>
      </p:sp>
    </p:spTree>
    <p:extLst>
      <p:ext uri="{BB962C8B-B14F-4D97-AF65-F5344CB8AC3E}">
        <p14:creationId xmlns:p14="http://schemas.microsoft.com/office/powerpoint/2010/main" val="3636069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965</Words>
  <Application>Microsoft Office PowerPoint</Application>
  <PresentationFormat>Widescreen</PresentationFormat>
  <Paragraphs>64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charles.w.powers@Vanderbilt.Edu</dc:creator>
  <cp:lastModifiedBy>charles.w.powers@Vanderbilt.Edu</cp:lastModifiedBy>
  <cp:revision>25</cp:revision>
  <cp:lastPrinted>2017-08-16T22:50:20Z</cp:lastPrinted>
  <dcterms:created xsi:type="dcterms:W3CDTF">2017-08-05T18:54:57Z</dcterms:created>
  <dcterms:modified xsi:type="dcterms:W3CDTF">2017-08-22T15:38:58Z</dcterms:modified>
</cp:coreProperties>
</file>